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handoutMasterIdLst>
    <p:handoutMasterId r:id="rId10"/>
  </p:handoutMasterIdLst>
  <p:sldIdLst>
    <p:sldId id="256" r:id="rId2"/>
    <p:sldId id="257" r:id="rId3"/>
    <p:sldId id="263" r:id="rId4"/>
    <p:sldId id="258" r:id="rId5"/>
    <p:sldId id="264" r:id="rId6"/>
    <p:sldId id="260" r:id="rId7"/>
    <p:sldId id="259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EEF"/>
    <a:srgbClr val="E4E6E8"/>
    <a:srgbClr val="A5B592"/>
    <a:srgbClr val="F3A4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272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62DEE-4763-4D9C-8721-752224E500C5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0D983-3CE0-41AC-BA7E-371553F50F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7851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238791"/>
            <a:ext cx="11262866" cy="31517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3239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0744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9337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950098"/>
            <a:ext cx="11029615" cy="39087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5735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6936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5"/>
            <a:ext cx="11300036" cy="11114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6514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853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5453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450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4392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6695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2921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019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A7E113A-B411-4393-A6D4-5B1BB1446E5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A10D6F8-D17E-4A94-A520-D0B29466F19C}" type="slidenum">
              <a:rPr lang="en-AU" smtClean="0"/>
              <a:t>‹#›</a:t>
            </a:fld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4927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88" y="741225"/>
            <a:ext cx="9574932" cy="1513364"/>
          </a:xfrm>
        </p:spPr>
        <p:txBody>
          <a:bodyPr>
            <a:normAutofit/>
          </a:bodyPr>
          <a:lstStyle/>
          <a:p>
            <a:r>
              <a:rPr lang="en-AU" dirty="0" smtClean="0"/>
              <a:t>Key challenges in rural surgical education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88" y="2254589"/>
            <a:ext cx="3690662" cy="345478"/>
          </a:xfrm>
        </p:spPr>
        <p:txBody>
          <a:bodyPr/>
          <a:lstStyle/>
          <a:p>
            <a:r>
              <a:rPr lang="en-AU" dirty="0" smtClean="0"/>
              <a:t>Dr Andrew Evans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8035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we’re going to cover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4756" y="2228002"/>
            <a:ext cx="5422390" cy="3633047"/>
          </a:xfrm>
        </p:spPr>
        <p:txBody>
          <a:bodyPr>
            <a:normAutofit/>
          </a:bodyPr>
          <a:lstStyle/>
          <a:p>
            <a:pPr marL="342900" indent="-342900" algn="ctr">
              <a:spcAft>
                <a:spcPts val="1800"/>
              </a:spcAft>
              <a:buFont typeface="+mj-lt"/>
              <a:buAutoNum type="arabicPeriod"/>
            </a:pPr>
            <a:r>
              <a:rPr lang="en-AU" sz="3600" dirty="0" smtClean="0"/>
              <a:t> General challenges</a:t>
            </a:r>
          </a:p>
          <a:p>
            <a:pPr marL="342900" indent="-342900" algn="ctr">
              <a:spcAft>
                <a:spcPts val="1800"/>
              </a:spcAft>
              <a:buFont typeface="+mj-lt"/>
              <a:buAutoNum type="arabicPeriod"/>
            </a:pPr>
            <a:r>
              <a:rPr lang="en-AU" sz="3600" dirty="0" smtClean="0"/>
              <a:t> Rural-specific challenges</a:t>
            </a:r>
          </a:p>
          <a:p>
            <a:pPr marL="342900" indent="-342900" algn="ctr">
              <a:spcAft>
                <a:spcPts val="1800"/>
              </a:spcAft>
              <a:buFont typeface="+mj-lt"/>
              <a:buAutoNum type="arabicPeriod"/>
            </a:pPr>
            <a:r>
              <a:rPr lang="en-AU" sz="3600" dirty="0" smtClean="0"/>
              <a:t> A model</a:t>
            </a:r>
            <a:endParaRPr lang="en-AU" sz="3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82745" y="2387176"/>
            <a:ext cx="44196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4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Evans Exposure Equation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1192" y="2082721"/>
            <a:ext cx="11029615" cy="3908701"/>
          </a:xfrm>
        </p:spPr>
        <p:txBody>
          <a:bodyPr>
            <a:noAutofit/>
          </a:bodyPr>
          <a:lstStyle/>
          <a:p>
            <a:pPr marL="0" indent="0"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en-AU" sz="4800" dirty="0" smtClean="0"/>
              <a:t>Simulation</a:t>
            </a:r>
          </a:p>
          <a:p>
            <a:pPr marL="0" indent="0"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en-AU" sz="4800" dirty="0" smtClean="0"/>
              <a:t>+</a:t>
            </a:r>
          </a:p>
          <a:p>
            <a:pPr marL="0" indent="0"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en-AU" sz="4800" dirty="0" smtClean="0"/>
              <a:t>Prioritisation</a:t>
            </a:r>
          </a:p>
          <a:p>
            <a:pPr marL="0" indent="0"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en-AU" sz="4800" dirty="0" smtClean="0"/>
              <a:t>=</a:t>
            </a:r>
          </a:p>
          <a:p>
            <a:pPr marL="0" indent="0"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en-AU" sz="4800" dirty="0" smtClean="0"/>
              <a:t>Exposure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98424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Competency based curriculum… A Problem of Assessment</a:t>
            </a:r>
            <a:endParaRPr lang="en-A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7163427"/>
              </p:ext>
            </p:extLst>
          </p:nvPr>
        </p:nvGraphicFramePr>
        <p:xfrm>
          <a:off x="581025" y="1949450"/>
          <a:ext cx="11029950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051"/>
                <a:gridCol w="4139231"/>
                <a:gridCol w="3981668"/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dirty="0" smtClean="0"/>
                        <a:t>Good assessment tool</a:t>
                      </a:r>
                      <a:r>
                        <a:rPr lang="en-AU" baseline="0" dirty="0" smtClean="0"/>
                        <a:t>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dirty="0" smtClean="0"/>
                        <a:t>RACS workplace assessment</a:t>
                      </a:r>
                      <a:r>
                        <a:rPr lang="en-AU" baseline="0" dirty="0" smtClean="0"/>
                        <a:t> tools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dirty="0" smtClean="0"/>
                        <a:t>Challenges to implementation</a:t>
                      </a:r>
                      <a:endParaRPr lang="en-A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AU" dirty="0" smtClean="0"/>
                        <a:t>Valid</a:t>
                      </a:r>
                    </a:p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AU" dirty="0" smtClean="0"/>
                        <a:t>Reliable</a:t>
                      </a:r>
                    </a:p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AU" dirty="0" smtClean="0"/>
                        <a:t>Acceptable</a:t>
                      </a:r>
                      <a:endParaRPr lang="en-A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AU" baseline="0" dirty="0" smtClean="0"/>
                        <a:t>Evaluation forms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AU" baseline="0" dirty="0" smtClean="0"/>
                        <a:t>Logbook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AU" baseline="0" dirty="0" smtClean="0"/>
                        <a:t>Mini CEX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AU" baseline="0" dirty="0" smtClean="0"/>
                        <a:t>Direct observation of procedural skills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AU" baseline="0" dirty="0" smtClean="0"/>
                        <a:t>Multi-source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Burden</a:t>
                      </a:r>
                      <a:r>
                        <a:rPr lang="en-AU" baseline="0" dirty="0" smtClean="0"/>
                        <a:t> of assessment</a:t>
                      </a:r>
                      <a:endParaRPr lang="en-AU" dirty="0" smtClean="0"/>
                    </a:p>
                    <a:p>
                      <a:pPr marL="285750" indent="-285750" algn="l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dirty="0" smtClean="0"/>
                        <a:t>Lack of resources</a:t>
                      </a:r>
                      <a:r>
                        <a:rPr lang="en-AU" baseline="0" dirty="0" smtClean="0"/>
                        <a:t> or training</a:t>
                      </a:r>
                    </a:p>
                    <a:p>
                      <a:pPr marL="285750" indent="-285750" algn="l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baseline="0" dirty="0" smtClean="0"/>
                        <a:t>Separating formative from summative</a:t>
                      </a:r>
                    </a:p>
                    <a:p>
                      <a:pPr marL="285750" indent="-285750" algn="l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baseline="0" dirty="0" smtClean="0"/>
                        <a:t>Pre-occupation with assessment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087" y="4137245"/>
            <a:ext cx="10549825" cy="222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6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Rurally-Oriented Surgical Education Needs…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6000" dirty="0" smtClean="0"/>
              <a:t>…a strong focus on </a:t>
            </a:r>
            <a:r>
              <a:rPr lang="en-AU" sz="6000" dirty="0" err="1" smtClean="0"/>
              <a:t>Generalism</a:t>
            </a:r>
            <a:endParaRPr lang="en-AU" sz="6000" dirty="0" smtClean="0"/>
          </a:p>
          <a:p>
            <a:pPr marL="0" indent="0" algn="ctr">
              <a:buNone/>
            </a:pPr>
            <a:r>
              <a:rPr lang="en-AU" sz="6000" dirty="0" smtClean="0">
                <a:solidFill>
                  <a:srgbClr val="EDEEEF"/>
                </a:solidFill>
              </a:rPr>
              <a:t>…predominantly </a:t>
            </a:r>
            <a:r>
              <a:rPr lang="en-AU" sz="6000" dirty="0">
                <a:solidFill>
                  <a:srgbClr val="EDEEEF"/>
                </a:solidFill>
              </a:rPr>
              <a:t>rural </a:t>
            </a:r>
            <a:r>
              <a:rPr lang="en-AU" sz="6000" dirty="0" smtClean="0">
                <a:solidFill>
                  <a:srgbClr val="EDEEEF"/>
                </a:solidFill>
              </a:rPr>
              <a:t>training</a:t>
            </a:r>
            <a:endParaRPr lang="en-AU" sz="6000" dirty="0">
              <a:solidFill>
                <a:srgbClr val="EDE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9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Rurally-Oriented Surgical Education Needs…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6000" dirty="0" smtClean="0">
                <a:solidFill>
                  <a:srgbClr val="EDEEEF"/>
                </a:solidFill>
              </a:rPr>
              <a:t>…a strong focus on </a:t>
            </a:r>
            <a:r>
              <a:rPr lang="en-AU" sz="6000" dirty="0" err="1" smtClean="0">
                <a:solidFill>
                  <a:srgbClr val="EDEEEF"/>
                </a:solidFill>
              </a:rPr>
              <a:t>Generalism</a:t>
            </a:r>
            <a:endParaRPr lang="en-AU" sz="6000" dirty="0" smtClean="0">
              <a:solidFill>
                <a:srgbClr val="EDEEEF"/>
              </a:solidFill>
            </a:endParaRPr>
          </a:p>
          <a:p>
            <a:pPr marL="0" indent="0" algn="ctr">
              <a:buNone/>
            </a:pPr>
            <a:r>
              <a:rPr lang="en-AU" sz="6000" dirty="0" smtClean="0"/>
              <a:t>…predominantly </a:t>
            </a:r>
            <a:r>
              <a:rPr lang="en-AU" sz="6000" dirty="0"/>
              <a:t>rural </a:t>
            </a:r>
            <a:r>
              <a:rPr lang="en-AU" sz="6000" dirty="0" smtClean="0"/>
              <a:t>training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286282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 solution</a:t>
            </a:r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16386" y="2484910"/>
            <a:ext cx="3718582" cy="30579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5400" smtClean="0"/>
              <a:t>Rural</a:t>
            </a:r>
            <a:r>
              <a:rPr lang="en-AU" sz="5400" smtClean="0"/>
              <a:t> </a:t>
            </a:r>
            <a:r>
              <a:rPr lang="en-AU" sz="5400" dirty="0" smtClean="0"/>
              <a:t>training </a:t>
            </a:r>
            <a:r>
              <a:rPr lang="en-AU" sz="5400" dirty="0"/>
              <a:t>h</a:t>
            </a:r>
            <a:r>
              <a:rPr lang="en-AU" sz="5400" dirty="0" smtClean="0"/>
              <a:t>ubs</a:t>
            </a:r>
            <a:endParaRPr lang="en-AU" sz="5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586" y="2253464"/>
            <a:ext cx="5236150" cy="393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8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To Wrap UP</a:t>
            </a:r>
            <a:endParaRPr lang="en-AU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81193" y="2059145"/>
            <a:ext cx="5422390" cy="2156867"/>
          </a:xfrm>
        </p:spPr>
        <p:txBody>
          <a:bodyPr>
            <a:norm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en-AU" dirty="0" smtClean="0"/>
              <a:t>General challenges</a:t>
            </a:r>
          </a:p>
          <a:p>
            <a:pPr marL="666900" lvl="1" indent="-342900">
              <a:spcAft>
                <a:spcPts val="300"/>
              </a:spcAft>
              <a:buFont typeface="+mj-lt"/>
              <a:buAutoNum type="arabicPeriod"/>
            </a:pPr>
            <a:r>
              <a:rPr lang="en-AU" dirty="0" smtClean="0"/>
              <a:t>Exposure</a:t>
            </a:r>
          </a:p>
          <a:p>
            <a:pPr marL="936900" lvl="2" indent="-342900">
              <a:spcAft>
                <a:spcPts val="300"/>
              </a:spcAft>
            </a:pPr>
            <a:r>
              <a:rPr lang="en-AU" dirty="0" smtClean="0"/>
              <a:t>Simulation</a:t>
            </a:r>
          </a:p>
          <a:p>
            <a:pPr marL="936900" lvl="2" indent="-342900">
              <a:spcAft>
                <a:spcPts val="300"/>
              </a:spcAft>
            </a:pPr>
            <a:r>
              <a:rPr lang="en-AU" dirty="0" smtClean="0"/>
              <a:t>Prioritisation</a:t>
            </a:r>
          </a:p>
          <a:p>
            <a:pPr marL="666900" lvl="1" indent="-342900">
              <a:spcAft>
                <a:spcPts val="300"/>
              </a:spcAft>
              <a:buFont typeface="+mj-lt"/>
              <a:buAutoNum type="arabicPeriod"/>
            </a:pPr>
            <a:r>
              <a:rPr lang="en-AU" dirty="0" smtClean="0"/>
              <a:t>Competency based curriculum</a:t>
            </a:r>
          </a:p>
          <a:p>
            <a:pPr marL="936900" lvl="2" indent="-342900">
              <a:spcAft>
                <a:spcPts val="300"/>
              </a:spcAft>
            </a:pPr>
            <a:r>
              <a:rPr lang="en-AU" dirty="0" smtClean="0"/>
              <a:t>Assessment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868471" y="3381283"/>
            <a:ext cx="4257892" cy="955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3600" dirty="0" smtClean="0"/>
              <a:t>Rural</a:t>
            </a:r>
            <a:r>
              <a:rPr lang="en-AU" sz="3600" dirty="0" smtClean="0"/>
              <a:t> </a:t>
            </a:r>
            <a:r>
              <a:rPr lang="en-AU" sz="3600" dirty="0" smtClean="0"/>
              <a:t>training hubs</a:t>
            </a:r>
            <a:endParaRPr lang="en-AU" sz="3600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581193" y="4270909"/>
            <a:ext cx="5422390" cy="2171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Font typeface="Wingdings 2" panose="05020102010507070707" pitchFamily="18" charset="2"/>
              <a:buNone/>
            </a:pPr>
            <a:r>
              <a:rPr lang="en-AU" dirty="0" smtClean="0"/>
              <a:t>Rural-specific challenges</a:t>
            </a:r>
          </a:p>
          <a:p>
            <a:pPr marL="666900" lvl="1" indent="-342900">
              <a:spcAft>
                <a:spcPts val="300"/>
              </a:spcAft>
              <a:buFont typeface="+mj-lt"/>
              <a:buAutoNum type="arabicPeriod"/>
            </a:pPr>
            <a:r>
              <a:rPr lang="en-AU" dirty="0" smtClean="0"/>
              <a:t>Strong focus on </a:t>
            </a:r>
            <a:r>
              <a:rPr lang="en-AU" dirty="0" err="1" smtClean="0"/>
              <a:t>Generalism</a:t>
            </a:r>
            <a:endParaRPr lang="en-AU" dirty="0" smtClean="0"/>
          </a:p>
          <a:p>
            <a:pPr marL="936900" lvl="2" indent="-342900">
              <a:spcAft>
                <a:spcPts val="300"/>
              </a:spcAft>
            </a:pPr>
            <a:r>
              <a:rPr lang="en-AU" dirty="0" smtClean="0"/>
              <a:t>Balancing act</a:t>
            </a:r>
          </a:p>
          <a:p>
            <a:pPr marL="936900" lvl="2" indent="-342900">
              <a:spcAft>
                <a:spcPts val="300"/>
              </a:spcAft>
            </a:pPr>
            <a:r>
              <a:rPr lang="en-AU" dirty="0" smtClean="0"/>
              <a:t>Competency based curriculum and outcomes data</a:t>
            </a:r>
          </a:p>
          <a:p>
            <a:pPr marL="666900" lvl="1" indent="-342900">
              <a:spcAft>
                <a:spcPts val="300"/>
              </a:spcAft>
              <a:buFont typeface="+mj-lt"/>
              <a:buAutoNum type="arabicPeriod"/>
            </a:pPr>
            <a:r>
              <a:rPr lang="en-AU" dirty="0" smtClean="0"/>
              <a:t>Predominantly rural training</a:t>
            </a:r>
          </a:p>
          <a:p>
            <a:pPr marL="936900" lvl="2" indent="-342900">
              <a:spcAft>
                <a:spcPts val="300"/>
              </a:spcAft>
            </a:pPr>
            <a:r>
              <a:rPr lang="en-AU" dirty="0" smtClean="0"/>
              <a:t>For workforce retention: professional and personal reasons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583" y="4457227"/>
            <a:ext cx="2172340" cy="167134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0581" y="2910924"/>
            <a:ext cx="2326657" cy="142569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056" name="Picture 8" descr="http://static.freepik.com/free-photo/road-wooden-indicator-clip-art_4129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909" y="4336619"/>
            <a:ext cx="666989" cy="1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cliparthut.com/clip-arts/1694/sign-post-clip-art-169439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0222" y="2400579"/>
            <a:ext cx="785783" cy="125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65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2733</TotalTime>
  <Words>155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Gill Sans MT</vt:lpstr>
      <vt:lpstr>Wingdings 2</vt:lpstr>
      <vt:lpstr>Dividend</vt:lpstr>
      <vt:lpstr>Key challenges in rural surgical education</vt:lpstr>
      <vt:lpstr>What we’re going to cover</vt:lpstr>
      <vt:lpstr>The Evans Exposure Equation</vt:lpstr>
      <vt:lpstr>Competency based curriculum… A Problem of Assessment</vt:lpstr>
      <vt:lpstr>Rurally-Oriented Surgical Education Needs…</vt:lpstr>
      <vt:lpstr>Rurally-Oriented Surgical Education Needs…</vt:lpstr>
      <vt:lpstr>A solution</vt:lpstr>
      <vt:lpstr>To Wrap UP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challenges in rural surgical education</dc:title>
  <dc:creator>Andrew Evans</dc:creator>
  <cp:lastModifiedBy>Andrew Evans</cp:lastModifiedBy>
  <cp:revision>36</cp:revision>
  <dcterms:created xsi:type="dcterms:W3CDTF">2015-10-05T06:11:56Z</dcterms:created>
  <dcterms:modified xsi:type="dcterms:W3CDTF">2015-10-28T10:30:21Z</dcterms:modified>
</cp:coreProperties>
</file>